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Sniglet"/>
      <p:regular r:id="rId25"/>
    </p:embeddedFont>
    <p:embeddedFont>
      <p:font typeface="Walter Turncoat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alterTurncoat-regular.fntdata"/><Relationship Id="rId25" Type="http://schemas.openxmlformats.org/officeDocument/2006/relationships/font" Target="fonts/Snigle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idx="1" type="body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2" name="Google Shape;32;p8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b="0" i="0" sz="96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4128150" y="550650"/>
            <a:ext cx="887711" cy="849160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b="0" i="0" sz="26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b="0" i="0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ctrTitle"/>
          </p:nvPr>
        </p:nvSpPr>
        <p:spPr>
          <a:xfrm>
            <a:off x="685800" y="1748249"/>
            <a:ext cx="7772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800"/>
              <a:t>Title : Neural Networks</a:t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800"/>
              <a:t> </a:t>
            </a:r>
            <a:r>
              <a:rPr lang="en-US" sz="4000"/>
              <a:t>By Team Emfinity</a:t>
            </a:r>
            <a:endParaRPr sz="4000"/>
          </a:p>
        </p:txBody>
      </p:sp>
      <p:grpSp>
        <p:nvGrpSpPr>
          <p:cNvPr id="40" name="Google Shape;40;p9"/>
          <p:cNvGrpSpPr/>
          <p:nvPr/>
        </p:nvGrpSpPr>
        <p:grpSpPr>
          <a:xfrm rot="2236514">
            <a:off x="1580956" y="3021698"/>
            <a:ext cx="1228954" cy="637155"/>
            <a:chOff x="238125" y="1918825"/>
            <a:chExt cx="1042450" cy="660400"/>
          </a:xfrm>
        </p:grpSpPr>
        <p:sp>
          <p:nvSpPr>
            <p:cNvPr id="41" name="Google Shape;41;p9"/>
            <p:cNvSpPr/>
            <p:nvPr/>
          </p:nvSpPr>
          <p:spPr>
            <a:xfrm>
              <a:off x="238125" y="1918825"/>
              <a:ext cx="966975" cy="660400"/>
            </a:xfrm>
            <a:custGeom>
              <a:rect b="b" l="l" r="r" t="t"/>
              <a:pathLst>
                <a:path extrusionOk="0" h="26416" w="38679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091875" y="1951850"/>
              <a:ext cx="188700" cy="136800"/>
            </a:xfrm>
            <a:custGeom>
              <a:rect b="b" l="l" r="r" t="t"/>
              <a:pathLst>
                <a:path extrusionOk="0" h="5472" w="7548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9"/>
          <p:cNvGrpSpPr/>
          <p:nvPr/>
        </p:nvGrpSpPr>
        <p:grpSpPr>
          <a:xfrm rot="-9269861">
            <a:off x="6743296" y="1289037"/>
            <a:ext cx="750220" cy="664172"/>
            <a:chOff x="1113100" y="2199475"/>
            <a:chExt cx="801900" cy="709925"/>
          </a:xfrm>
        </p:grpSpPr>
        <p:sp>
          <p:nvSpPr>
            <p:cNvPr id="44" name="Google Shape;44;p9"/>
            <p:cNvSpPr/>
            <p:nvPr/>
          </p:nvSpPr>
          <p:spPr>
            <a:xfrm>
              <a:off x="1113100" y="2291450"/>
              <a:ext cx="735850" cy="617950"/>
            </a:xfrm>
            <a:custGeom>
              <a:rect b="b" l="l" r="r" t="t"/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9"/>
            <p:cNvSpPr/>
            <p:nvPr/>
          </p:nvSpPr>
          <p:spPr>
            <a:xfrm>
              <a:off x="1745175" y="2199475"/>
              <a:ext cx="169825" cy="162775"/>
            </a:xfrm>
            <a:custGeom>
              <a:rect b="b" l="l" r="r" t="t"/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9"/>
          <p:cNvSpPr/>
          <p:nvPr/>
        </p:nvSpPr>
        <p:spPr>
          <a:xfrm>
            <a:off x="2037527" y="2520263"/>
            <a:ext cx="1442481" cy="102978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4612191" y="2620350"/>
            <a:ext cx="2433652" cy="729199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/>
          <p:nvPr/>
        </p:nvSpPr>
        <p:spPr>
          <a:xfrm rot="-1996737">
            <a:off x="39002" y="3424608"/>
            <a:ext cx="1878568" cy="446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3575" y="355950"/>
            <a:ext cx="1160927" cy="11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4">
            <a:alphaModFix/>
          </a:blip>
          <a:srcRect b="36253" l="0" r="0" t="37321"/>
          <a:stretch/>
        </p:blipFill>
        <p:spPr>
          <a:xfrm>
            <a:off x="275850" y="355948"/>
            <a:ext cx="857076" cy="320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664534" y="136991"/>
            <a:ext cx="8117959" cy="492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LMS Learning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740735" y="863940"/>
            <a:ext cx="779960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LMS = Least Mean Square learning Systems, more general than the previous perceptron learning rule.  The concept is to minimize the total error, as measured over all training examples, P.  O is the raw output, as calculated by 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6079" y="2483963"/>
            <a:ext cx="4471842" cy="883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740735" y="3669927"/>
            <a:ext cx="73602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E.g. if we have two patterns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T1=1, O1=0.8, T2=0, O2=0.5 then D=(0.5)[(1-0.8)</a:t>
            </a:r>
            <a:r>
              <a:rPr b="0" baseline="3000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r>
              <a:rPr b="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+(0-0.5)</a:t>
            </a:r>
            <a:r>
              <a:rPr b="0" baseline="3000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2</a:t>
            </a:r>
            <a:r>
              <a:rPr b="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]=.145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5915985" y="5593923"/>
            <a:ext cx="4924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W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3728" y="1971953"/>
            <a:ext cx="1114230" cy="545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8"/>
          <p:cNvGrpSpPr/>
          <p:nvPr/>
        </p:nvGrpSpPr>
        <p:grpSpPr>
          <a:xfrm rot="7945867">
            <a:off x="5606903" y="2217240"/>
            <a:ext cx="744346" cy="292500"/>
            <a:chOff x="271125" y="812725"/>
            <a:chExt cx="766525" cy="221725"/>
          </a:xfrm>
        </p:grpSpPr>
        <p:sp>
          <p:nvSpPr>
            <p:cNvPr id="123" name="Google Shape;123;p18"/>
            <p:cNvSpPr/>
            <p:nvPr/>
          </p:nvSpPr>
          <p:spPr>
            <a:xfrm>
              <a:off x="271125" y="921200"/>
              <a:ext cx="695775" cy="70775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858375" y="812725"/>
              <a:ext cx="179275" cy="221725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8"/>
          <p:cNvGrpSpPr/>
          <p:nvPr/>
        </p:nvGrpSpPr>
        <p:grpSpPr>
          <a:xfrm rot="-8879577">
            <a:off x="6324665" y="3262576"/>
            <a:ext cx="717234" cy="292500"/>
            <a:chOff x="271125" y="812725"/>
            <a:chExt cx="766525" cy="221725"/>
          </a:xfrm>
        </p:grpSpPr>
        <p:sp>
          <p:nvSpPr>
            <p:cNvPr id="126" name="Google Shape;126;p18"/>
            <p:cNvSpPr/>
            <p:nvPr/>
          </p:nvSpPr>
          <p:spPr>
            <a:xfrm>
              <a:off x="271125" y="921200"/>
              <a:ext cx="695775" cy="70775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858375" y="812725"/>
              <a:ext cx="179275" cy="221725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18"/>
          <p:cNvSpPr txBox="1"/>
          <p:nvPr/>
        </p:nvSpPr>
        <p:spPr>
          <a:xfrm>
            <a:off x="6177141" y="1955929"/>
            <a:ext cx="19238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Desired output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6598944" y="3503672"/>
            <a:ext cx="19238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Actual output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625028" y="265837"/>
            <a:ext cx="7487093" cy="570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Activation Function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688823" y="1142761"/>
            <a:ext cx="7487093" cy="1065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To apply the LMS learning rule, also known as the delta rule, we need a differentiable activation function.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9097" y="2327564"/>
            <a:ext cx="4866543" cy="236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-6000" y="422170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LMS vs. Limiting Threshold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57200" y="1074302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400"/>
              <a:t>With the new sigmoidal function that is differentiable, we can apply the delta rule toward learning.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400"/>
              <a:t>Perceptron Method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Forced output to 0 or 1, while LMS uses the net output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Guaranteed to separate, if no error and is linearly separable</a:t>
            </a:r>
            <a:endParaRPr/>
          </a:p>
          <a:p>
            <a:pPr indent="0" lvl="2" marL="101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Otherwise it may not converge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400"/>
              <a:t>Gradient Descent Method: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May oscillate and not converge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May converge to wrong answer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Will converge to some minimum even if the classes are not linearly separable, unlike the earlier perceptron training method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0" y="521288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How does Back Propagation work ?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Randomly assign weights (between 0-1)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Present inputs from training data, propagate to outputs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Compute outputs O, adjust weights according to the delta rule, backpropagating the errors.  The weights will be nudged closer so that the network learns to give the desired output.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Repeat; stop when no errors, or enough epochs completed</a:t>
            </a:r>
            <a:endParaRPr/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Visual representation of neural network inputs</a:t>
            </a:r>
            <a:endParaRPr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372" y="252460"/>
            <a:ext cx="6977956" cy="393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Training Example</a:t>
            </a:r>
            <a:endParaRPr/>
          </a:p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950" y="377234"/>
            <a:ext cx="7162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865" y="301612"/>
            <a:ext cx="7304969" cy="410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Desired output</a:t>
            </a:r>
            <a:endParaRPr/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268" y="217591"/>
            <a:ext cx="7324164" cy="413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-12000" y="4328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/>
              <a:t>What can you do with an NN and what not?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485554" y="129027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NNs can compute any computable function, i.e., they can do everything a normal digital computer can do.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 Almost any mapping between vector spaces can be approximated to arbitrary precision by feedforward NNs .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In practice, NNs are especially useful for classification and function approximation problems usually when rules such as those that might be used in an expert system cannot easily be applied.</a:t>
            </a:r>
            <a:endParaRPr/>
          </a:p>
        </p:txBody>
      </p:sp>
      <p:sp>
        <p:nvSpPr>
          <p:cNvPr id="185" name="Google Shape;185;p26"/>
          <p:cNvSpPr txBox="1"/>
          <p:nvPr>
            <p:ph idx="2" type="body"/>
          </p:nvPr>
        </p:nvSpPr>
        <p:spPr>
          <a:xfrm>
            <a:off x="4720629" y="129027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</a:pPr>
            <a:r>
              <a:rPr lang="en-US"/>
              <a:t>NNs are, at least today, difficult to apply successfully to problems that concern manipulation of symbols and memory.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</a:pPr>
            <a:r>
              <a:rPr lang="en-US"/>
              <a:t> There are no methods for training NNs that can magically create information that is not contained in the training data.</a:t>
            </a:r>
            <a:endParaRPr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-12000" y="322813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Applications of Neural networks 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451200" y="897093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marketing: consumer spending pattern classification</a:t>
            </a:r>
            <a:endParaRPr/>
          </a:p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defence: radar and sonar image classification</a:t>
            </a:r>
            <a:endParaRPr/>
          </a:p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agriculture &amp; fishing: fruit and catch grading</a:t>
            </a:r>
            <a:endParaRPr/>
          </a:p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medicine: ultrasound and electrocardiogram image classification, EEGs, medical diagnosis, recognition and identification</a:t>
            </a:r>
            <a:endParaRPr/>
          </a:p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general computing and telecommunications: speech, vision and handwriting recognition</a:t>
            </a:r>
            <a:endParaRPr/>
          </a:p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finance: signature verification and bank note verification/assessment</a:t>
            </a:r>
            <a:endParaRPr/>
          </a:p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engineering: product inspection monitoring and control</a:t>
            </a:r>
            <a:endParaRPr/>
          </a:p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security: motion detection, surveillance image analysis and fingerprint matching and prediction</a:t>
            </a:r>
            <a:endParaRPr/>
          </a:p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finance: foreign exchange rate and stock market </a:t>
            </a:r>
            <a:endParaRPr/>
          </a:p>
          <a:p>
            <a:pPr indent="-514350" lvl="0" marL="615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romanLcPeriod"/>
            </a:pPr>
            <a:r>
              <a:rPr lang="en-US" sz="1600"/>
              <a:t>In marketing: sales forecasting</a:t>
            </a:r>
            <a:endParaRPr/>
          </a:p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What is a neural network ?</a:t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7200" y="1563400"/>
            <a:ext cx="8229600" cy="15200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A neural network is a type of machine learning which models itself after the human brain. This creates an artificial neural network that via an algorithm allows the computer to learn by incorporating new data.</a:t>
            </a:r>
            <a:endParaRPr/>
          </a:p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what is a neural network" id="58" name="Google Shape;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802" y="2851273"/>
            <a:ext cx="2973165" cy="198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8"/>
          <p:cNvGrpSpPr/>
          <p:nvPr/>
        </p:nvGrpSpPr>
        <p:grpSpPr>
          <a:xfrm>
            <a:off x="814699" y="1747824"/>
            <a:ext cx="2818834" cy="420033"/>
            <a:chOff x="242825" y="1204225"/>
            <a:chExt cx="2136775" cy="318400"/>
          </a:xfrm>
        </p:grpSpPr>
        <p:sp>
          <p:nvSpPr>
            <p:cNvPr id="199" name="Google Shape;199;p28"/>
            <p:cNvSpPr/>
            <p:nvPr/>
          </p:nvSpPr>
          <p:spPr>
            <a:xfrm>
              <a:off x="242825" y="1298550"/>
              <a:ext cx="2054250" cy="224075"/>
            </a:xfrm>
            <a:custGeom>
              <a:rect b="b" l="l" r="r" t="t"/>
              <a:pathLst>
                <a:path extrusionOk="0" h="8963" w="8217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2202700" y="1204225"/>
              <a:ext cx="176900" cy="176900"/>
            </a:xfrm>
            <a:custGeom>
              <a:rect b="b" l="l" r="r" t="t"/>
              <a:pathLst>
                <a:path extrusionOk="0" h="7076" w="7076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28"/>
          <p:cNvGrpSpPr/>
          <p:nvPr/>
        </p:nvGrpSpPr>
        <p:grpSpPr>
          <a:xfrm>
            <a:off x="1349349" y="2618784"/>
            <a:ext cx="1375200" cy="871200"/>
            <a:chOff x="238125" y="1918825"/>
            <a:chExt cx="1042450" cy="660400"/>
          </a:xfrm>
        </p:grpSpPr>
        <p:sp>
          <p:nvSpPr>
            <p:cNvPr id="202" name="Google Shape;202;p28"/>
            <p:cNvSpPr/>
            <p:nvPr/>
          </p:nvSpPr>
          <p:spPr>
            <a:xfrm>
              <a:off x="238125" y="1918825"/>
              <a:ext cx="966975" cy="660400"/>
            </a:xfrm>
            <a:custGeom>
              <a:rect b="b" l="l" r="r" t="t"/>
              <a:pathLst>
                <a:path extrusionOk="0" h="26416" w="38679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1091875" y="1951850"/>
              <a:ext cx="188700" cy="136800"/>
            </a:xfrm>
            <a:custGeom>
              <a:rect b="b" l="l" r="r" t="t"/>
              <a:pathLst>
                <a:path extrusionOk="0" h="5472" w="7548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28"/>
          <p:cNvGrpSpPr/>
          <p:nvPr/>
        </p:nvGrpSpPr>
        <p:grpSpPr>
          <a:xfrm rot="2090725">
            <a:off x="1494143" y="3744558"/>
            <a:ext cx="1057805" cy="936479"/>
            <a:chOff x="1113100" y="2199475"/>
            <a:chExt cx="801900" cy="709925"/>
          </a:xfrm>
        </p:grpSpPr>
        <p:sp>
          <p:nvSpPr>
            <p:cNvPr id="205" name="Google Shape;205;p28"/>
            <p:cNvSpPr/>
            <p:nvPr/>
          </p:nvSpPr>
          <p:spPr>
            <a:xfrm>
              <a:off x="1113100" y="2291450"/>
              <a:ext cx="735850" cy="617950"/>
            </a:xfrm>
            <a:custGeom>
              <a:rect b="b" l="l" r="r" t="t"/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1745175" y="2199475"/>
              <a:ext cx="169825" cy="162775"/>
            </a:xfrm>
            <a:custGeom>
              <a:rect b="b" l="l" r="r" t="t"/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28"/>
          <p:cNvGrpSpPr/>
          <p:nvPr/>
        </p:nvGrpSpPr>
        <p:grpSpPr>
          <a:xfrm>
            <a:off x="1718513" y="1203749"/>
            <a:ext cx="1011200" cy="292500"/>
            <a:chOff x="271125" y="812725"/>
            <a:chExt cx="766525" cy="221725"/>
          </a:xfrm>
        </p:grpSpPr>
        <p:sp>
          <p:nvSpPr>
            <p:cNvPr id="208" name="Google Shape;208;p28"/>
            <p:cNvSpPr/>
            <p:nvPr/>
          </p:nvSpPr>
          <p:spPr>
            <a:xfrm>
              <a:off x="271125" y="921200"/>
              <a:ext cx="695775" cy="70775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858375" y="812725"/>
              <a:ext cx="179275" cy="221725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8"/>
          <p:cNvSpPr/>
          <p:nvPr/>
        </p:nvSpPr>
        <p:spPr>
          <a:xfrm>
            <a:off x="4207347" y="1019176"/>
            <a:ext cx="1533252" cy="1565327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6222600" y="1028798"/>
            <a:ext cx="1657266" cy="1546082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4235136" y="3262426"/>
            <a:ext cx="1477672" cy="1413500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6314355" y="3121303"/>
            <a:ext cx="1629476" cy="1554628"/>
          </a:xfrm>
          <a:custGeom>
            <a:rect b="b" l="l" r="r" t="t"/>
            <a:pathLst>
              <a:path extrusionOk="0" h="68584" w="71886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Extra graphics</a:t>
            </a:r>
            <a:endParaRPr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-12000" y="36832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/>
              <a:t>Neural Network Technique</a:t>
            </a:r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451200" y="108139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Neural networks learn from examples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No requirement of an explicit description of the problem.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No need for a programmer.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The neural computer adapts itself during a training period, based on examples of similar problems even without a desired solution to each problem.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After sufficient training the neural computer is able to relate the problem data to the solutions, inputs to outputs, and it is then able to offer a viable solution to a brand new problem.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➢"/>
            </a:pPr>
            <a:r>
              <a:rPr lang="en-US"/>
              <a:t>Able to generalize or to handle incomplete data.</a:t>
            </a:r>
            <a:br>
              <a:rPr lang="en-US"/>
            </a:b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0" y="219500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/>
              <a:t>Who is concerned with NNs?</a:t>
            </a:r>
            <a:endParaRPr/>
          </a:p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457200" y="769503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-US" sz="1800"/>
              <a:t>Computer scientists want to find out about the properties of non-symbolic information processing with neural nets and about learning systems in general.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-US" sz="1800"/>
              <a:t>Statisticians use neural nets as flexible, nonlinear regression and classification models.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-US" sz="1800"/>
              <a:t>Engineers of many kinds exploit the capabilities of neural networks in many areas, such as signal processing and automatic control.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-US" sz="1800"/>
              <a:t>Cognitive scientists view neural networks as a possible apparatus to describe models of thinking and consciousness (High-level brain function).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-US" sz="1800"/>
              <a:t>Physicists use neural networks to model phenomena in statistical mechanics and for a lot of other tasks.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-US" sz="1800"/>
              <a:t>Biologists use Neural Networks to interpret nucleotide sequences.</a:t>
            </a:r>
            <a:endParaRPr sz="1800"/>
          </a:p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57771" y="606469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Biological Inspiration : A NEURON</a:t>
            </a:r>
            <a:endParaRPr/>
          </a:p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biological neuron" id="79" name="Google Shape;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796" y="1531975"/>
            <a:ext cx="72199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5493488" y="233916"/>
            <a:ext cx="2346252" cy="1298059"/>
          </a:xfrm>
          <a:custGeom>
            <a:rect b="b" l="l" r="r" t="t"/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-126300" y="273314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Basic Architecture</a:t>
            </a:r>
            <a:br>
              <a:rPr lang="en-US"/>
            </a:br>
            <a:endParaRPr/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457225" y="1044953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Neural computing requires a number of neurons, to be connected together into a neural network.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Neurons are arranged in layers.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Each neuron within the network is usually a simple processing unit which takes one or more inputs and produces an output.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At each neuron, every input has an associated weight which modifies the strength of each input.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The neuron simply adds together all the inputs and calculates an output to be passed on.</a:t>
            </a:r>
            <a:endParaRPr/>
          </a:p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what is a neural network"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277" y="1708297"/>
            <a:ext cx="4094918" cy="25163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4430814" y="1332613"/>
            <a:ext cx="4619797" cy="3267739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 AN ACTUAL NEURAL NETWORK LOOKS LIKE  . . .</a:t>
            </a:r>
            <a:endParaRPr/>
          </a:p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a complex neural network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400" y="452982"/>
            <a:ext cx="7027900" cy="373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0" y="219500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Perceptron – The simplest ANN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457200" y="797856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Initial proposal of connectionist networks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By Rosenblatt, 50’s and 60’s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Essentially a linear discriminant composed of nodes, weights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178" y="2180874"/>
            <a:ext cx="5642344" cy="2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0" y="598549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Learning Process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57200" y="1464162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✓"/>
            </a:pPr>
            <a:r>
              <a:rPr lang="en-US"/>
              <a:t>Randomly assign weights (between 0-1)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✓"/>
            </a:pPr>
            <a:r>
              <a:rPr lang="en-US"/>
              <a:t>Present inputs from training data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✓"/>
            </a:pPr>
            <a:r>
              <a:rPr lang="en-US"/>
              <a:t>Get output O, nudge weights to gives results toward our desired output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✓"/>
            </a:pPr>
            <a:r>
              <a:rPr lang="en-US"/>
              <a:t>Repeat; stop when no errors, or enough epochs completed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✓"/>
            </a:pPr>
            <a:r>
              <a:rPr lang="en-US"/>
              <a:t>Can add learning rate to speed up the learning process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